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5" r:id="rId9"/>
    <p:sldId id="263" r:id="rId10"/>
    <p:sldId id="265" r:id="rId11"/>
    <p:sldId id="266" r:id="rId12"/>
    <p:sldId id="278" r:id="rId13"/>
    <p:sldId id="270" r:id="rId14"/>
    <p:sldId id="273" r:id="rId15"/>
    <p:sldId id="276" r:id="rId16"/>
    <p:sldId id="277" r:id="rId17"/>
    <p:sldId id="272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gón" initials="D" lastIdx="1" clrIdx="0">
    <p:extLst>
      <p:ext uri="{19B8F6BF-5375-455C-9EA6-DF929625EA0E}">
        <p15:presenceInfo xmlns:p15="http://schemas.microsoft.com/office/powerpoint/2012/main" userId="Drag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1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45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10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5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89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4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21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89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968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3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4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040D8-286E-4213-8AEA-D9B2AD8D1132}" type="datetimeFigureOut">
              <a:rPr lang="es-MX" smtClean="0"/>
              <a:t>06/02/2020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21E95-4053-489B-BEF0-EA931F9280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08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vmorelia.mx/normateca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1799" y="1762442"/>
            <a:ext cx="8931729" cy="2874871"/>
          </a:xfrm>
        </p:spPr>
        <p:txBody>
          <a:bodyPr>
            <a:normAutofit/>
          </a:bodyPr>
          <a:lstStyle/>
          <a:p>
            <a:r>
              <a:rPr lang="es-MX" altLang="es-MX" b="1" dirty="0" smtClean="0"/>
              <a:t>INDUCCIÓN A LA  RESIDENCIA PROFESIONAL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25581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25914" y="1181437"/>
            <a:ext cx="7990114" cy="576606"/>
          </a:xfrm>
        </p:spPr>
        <p:txBody>
          <a:bodyPr>
            <a:noAutofit/>
          </a:bodyPr>
          <a:lstStyle/>
          <a:p>
            <a:pPr algn="ctr"/>
            <a:r>
              <a:rPr lang="es-MX" altLang="es-MX" sz="3200" b="1" i="1" dirty="0" smtClean="0"/>
              <a:t>Informe </a:t>
            </a:r>
            <a:r>
              <a:rPr lang="es-MX" altLang="es-MX" sz="3200" b="1" i="1" dirty="0" err="1" smtClean="0"/>
              <a:t>Preeliminar</a:t>
            </a:r>
            <a:r>
              <a:rPr lang="es-MX" altLang="es-MX" sz="3200" b="1" i="1" dirty="0" smtClean="0"/>
              <a:t>:</a:t>
            </a:r>
            <a:endParaRPr lang="es-MX" sz="32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05628" y="1896022"/>
            <a:ext cx="6030686" cy="4815840"/>
          </a:xfrm>
        </p:spPr>
        <p:txBody>
          <a:bodyPr>
            <a:noAutofit/>
          </a:bodyPr>
          <a:lstStyle/>
          <a:p>
            <a:pPr algn="just"/>
            <a:r>
              <a:rPr lang="es-MX" sz="2000" dirty="0"/>
              <a:t>El documento del reporte preliminar debe estructurarse de la siguiente manera: </a:t>
            </a:r>
          </a:p>
          <a:p>
            <a:r>
              <a:rPr lang="es-MX" sz="2000" dirty="0"/>
              <a:t>a) Nombre y objetivo del proyecto. </a:t>
            </a:r>
          </a:p>
          <a:p>
            <a:r>
              <a:rPr lang="es-MX" sz="2000" dirty="0"/>
              <a:t>b) Delimitación. </a:t>
            </a:r>
          </a:p>
          <a:p>
            <a:r>
              <a:rPr lang="es-MX" sz="2000" dirty="0"/>
              <a:t>c) Objetivos. </a:t>
            </a:r>
            <a:endParaRPr lang="es-MX" sz="2000" dirty="0" smtClean="0"/>
          </a:p>
          <a:p>
            <a:r>
              <a:rPr lang="es-MX" sz="2000" dirty="0" smtClean="0"/>
              <a:t>d) </a:t>
            </a:r>
            <a:r>
              <a:rPr lang="es-MX" sz="2000" dirty="0"/>
              <a:t>Justificación. </a:t>
            </a:r>
          </a:p>
          <a:p>
            <a:r>
              <a:rPr lang="pt-BR" sz="2000" dirty="0"/>
              <a:t>e</a:t>
            </a:r>
            <a:r>
              <a:rPr lang="pt-BR" sz="2000" dirty="0" smtClean="0"/>
              <a:t>) </a:t>
            </a:r>
            <a:r>
              <a:rPr lang="pt-BR" sz="2000" dirty="0"/>
              <a:t>Cronograma preliminar de </a:t>
            </a:r>
            <a:r>
              <a:rPr lang="pt-BR" sz="2000" dirty="0" err="1"/>
              <a:t>actividades</a:t>
            </a:r>
            <a:r>
              <a:rPr lang="pt-BR" sz="2000" dirty="0"/>
              <a:t>. </a:t>
            </a:r>
          </a:p>
          <a:p>
            <a:r>
              <a:rPr lang="es-MX" sz="2000" dirty="0"/>
              <a:t>f</a:t>
            </a:r>
            <a:r>
              <a:rPr lang="es-MX" sz="2000" dirty="0" smtClean="0"/>
              <a:t>) </a:t>
            </a:r>
            <a:r>
              <a:rPr lang="es-MX" sz="2000" dirty="0"/>
              <a:t>Descripción detallada de las actividades. </a:t>
            </a:r>
          </a:p>
          <a:p>
            <a:r>
              <a:rPr lang="es-MX" sz="2000" dirty="0"/>
              <a:t>g</a:t>
            </a:r>
            <a:r>
              <a:rPr lang="es-MX" sz="2000" dirty="0" smtClean="0"/>
              <a:t>) </a:t>
            </a:r>
            <a:r>
              <a:rPr lang="es-MX" sz="2000" dirty="0"/>
              <a:t>Lugar donde se realizará el proyecto. </a:t>
            </a:r>
          </a:p>
          <a:p>
            <a:r>
              <a:rPr lang="es-MX" sz="2000" dirty="0"/>
              <a:t>h</a:t>
            </a:r>
            <a:r>
              <a:rPr lang="es-MX" sz="2000" dirty="0" smtClean="0"/>
              <a:t>) </a:t>
            </a:r>
            <a:r>
              <a:rPr lang="es-MX" sz="2000" dirty="0"/>
              <a:t>Información sobre la empresa, organismo o dependencia para la que se desarrollará el proyecto. </a:t>
            </a:r>
            <a:endParaRPr lang="es-MX" sz="1800" b="1" dirty="0"/>
          </a:p>
        </p:txBody>
      </p:sp>
    </p:spTree>
    <p:extLst>
      <p:ext uri="{BB962C8B-B14F-4D97-AF65-F5344CB8AC3E}">
        <p14:creationId xmlns:p14="http://schemas.microsoft.com/office/powerpoint/2010/main" val="80989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2357" y="1165109"/>
            <a:ext cx="10058400" cy="576606"/>
          </a:xfrm>
        </p:spPr>
        <p:txBody>
          <a:bodyPr>
            <a:noAutofit/>
          </a:bodyPr>
          <a:lstStyle/>
          <a:p>
            <a:pPr algn="ctr"/>
            <a:r>
              <a:rPr lang="es-MX" altLang="es-MX" sz="3200" b="1" i="1" dirty="0" smtClean="0"/>
              <a:t>Estructura del Informe Técnico:</a:t>
            </a:r>
            <a:endParaRPr lang="es-MX" sz="3200" b="1" i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640846"/>
              </p:ext>
            </p:extLst>
          </p:nvPr>
        </p:nvGraphicFramePr>
        <p:xfrm>
          <a:off x="3020786" y="1825625"/>
          <a:ext cx="8333014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343">
                  <a:extLst>
                    <a:ext uri="{9D8B030D-6E8A-4147-A177-3AD203B41FA5}">
                      <a16:colId xmlns:a16="http://schemas.microsoft.com/office/drawing/2014/main" val="4127175085"/>
                    </a:ext>
                  </a:extLst>
                </a:gridCol>
                <a:gridCol w="6079671">
                  <a:extLst>
                    <a:ext uri="{9D8B030D-6E8A-4147-A177-3AD203B41FA5}">
                      <a16:colId xmlns:a16="http://schemas.microsoft.com/office/drawing/2014/main" val="3101498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59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Preliminares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Portada.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Agradecimientos.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Resumen.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Índice.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6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Generalidades del proyecto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Introducción.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Descripción de la empresa u organización y del puesto o área del trabajo el estudiante.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Problemas a resolver, priorizándolos.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Objetivos (General y Específicos).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Justificación.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Marco teórico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Marco Teórico (fundamentos teóricos).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16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Procedimiento y descripción de las actividades realizadas.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33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132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2357" y="1050806"/>
            <a:ext cx="10058400" cy="576606"/>
          </a:xfrm>
        </p:spPr>
        <p:txBody>
          <a:bodyPr>
            <a:noAutofit/>
          </a:bodyPr>
          <a:lstStyle/>
          <a:p>
            <a:pPr algn="ctr"/>
            <a:r>
              <a:rPr lang="es-MX" altLang="es-MX" sz="3200" b="1" i="1" dirty="0" smtClean="0"/>
              <a:t>Estructura del Informe Técnico:</a:t>
            </a:r>
            <a:endParaRPr lang="es-MX" sz="3200" b="1" i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2783"/>
              </p:ext>
            </p:extLst>
          </p:nvPr>
        </p:nvGraphicFramePr>
        <p:xfrm>
          <a:off x="3020786" y="1531703"/>
          <a:ext cx="8333014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343">
                  <a:extLst>
                    <a:ext uri="{9D8B030D-6E8A-4147-A177-3AD203B41FA5}">
                      <a16:colId xmlns:a16="http://schemas.microsoft.com/office/drawing/2014/main" val="4127175085"/>
                    </a:ext>
                  </a:extLst>
                </a:gridCol>
                <a:gridCol w="6079671">
                  <a:extLst>
                    <a:ext uri="{9D8B030D-6E8A-4147-A177-3AD203B41FA5}">
                      <a16:colId xmlns:a16="http://schemas.microsoft.com/office/drawing/2014/main" val="3101498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Resultados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 Resultados, planos, gráficas, prototipos, manuales, programas, análisis estadísticos, modelos matemáticos, simulaciones, normatividades, regulaciones y restricciones, entre otros. Solo para proyectos que por su naturaleza lo requieran: estudio de mercado, estudio técnico y estudio económico.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 Actividades Sociales realizadas en la empresa u organización (si es el caso).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6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Conclusiones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Conclusiones de Proyecto, recomendaciones y experiencia personal profesional adquirida.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36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Competencias desarrolladas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 Competencias desarrolladas y/o aplicadas.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16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Fuentes de información </a:t>
                      </a: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 Fuentes de información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33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Anexos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 Anexos (carta de autorización por parte de la empresa u organización para la titulación y otros si son necesario). 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 Registros de Productos (patentes, derechos de autor, compra-venta del proyecto, etc.).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125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509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6486" y="1099794"/>
            <a:ext cx="8218714" cy="823349"/>
          </a:xfrm>
        </p:spPr>
        <p:txBody>
          <a:bodyPr/>
          <a:lstStyle/>
          <a:p>
            <a:pPr algn="ctr"/>
            <a:r>
              <a:rPr lang="es-MX" b="1" i="1" dirty="0" smtClean="0"/>
              <a:t>Preguntas Frecuentes</a:t>
            </a:r>
            <a:endParaRPr lang="es-MX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6486" y="2135414"/>
            <a:ext cx="8218714" cy="4722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u="sng" dirty="0" smtClean="0">
                <a:uFill>
                  <a:solidFill>
                    <a:srgbClr val="FF0000"/>
                  </a:solidFill>
                </a:uFill>
              </a:rPr>
              <a:t>¿Qué horario debo cubrir en mis residencias?</a:t>
            </a:r>
          </a:p>
          <a:p>
            <a:pPr marL="0" indent="0">
              <a:buNone/>
            </a:pPr>
            <a:r>
              <a:rPr lang="es-MX" sz="2000" dirty="0" smtClean="0"/>
              <a:t>	El horario lo establece la empresa o dependencia donde se realiza y este no debe 	exceder 	las 8 horas.</a:t>
            </a:r>
          </a:p>
          <a:p>
            <a:pPr marL="0" indent="0">
              <a:buNone/>
            </a:pPr>
            <a:r>
              <a:rPr lang="es-MX" sz="2000" u="sng" dirty="0" smtClean="0">
                <a:uFill>
                  <a:solidFill>
                    <a:srgbClr val="FF0000"/>
                  </a:solidFill>
                </a:uFill>
              </a:rPr>
              <a:t>¿Puedo tomar más materias además de mis residencias?</a:t>
            </a:r>
          </a:p>
          <a:p>
            <a:pPr marL="898525" indent="0" algn="just">
              <a:buNone/>
            </a:pPr>
            <a:r>
              <a:rPr lang="es-MX" sz="2000" dirty="0"/>
              <a:t>	</a:t>
            </a:r>
            <a:r>
              <a:rPr lang="es-MX" sz="2000" dirty="0" smtClean="0"/>
              <a:t>Lo ideal es tomar una carga exclusiva de residencias, sin embargo, cuando el 	coordinador de carrera en base al historial académico del estudiante y siempre y cuando se pueda garantizar que asistirá tanto a clase como a la empresa, se puede autorizar una carga adicional.</a:t>
            </a:r>
            <a:endParaRPr lang="es-MX" sz="2000" b="1" dirty="0" smtClean="0"/>
          </a:p>
          <a:p>
            <a:pPr marL="0" indent="0">
              <a:buNone/>
            </a:pPr>
            <a:r>
              <a:rPr lang="es-MX" sz="2000" u="sng" dirty="0" smtClean="0">
                <a:uFill>
                  <a:solidFill>
                    <a:srgbClr val="FF0000"/>
                  </a:solidFill>
                </a:uFill>
              </a:rPr>
              <a:t>¿Puedo hacer mis residencias en cualquier empresa o institución?</a:t>
            </a:r>
          </a:p>
          <a:p>
            <a:pPr marL="898525" indent="-898525" algn="just">
              <a:buNone/>
            </a:pPr>
            <a:r>
              <a:rPr lang="es-MX" sz="2000" dirty="0" smtClean="0"/>
              <a:t>	Si, siempre y cuando se cuente con el acuerdo de colaboración, la autorización 	por el 	área académica y la empresa se encuentre debidamente registrada (que cuente con registro)	(preferiblemente persona moral)</a:t>
            </a:r>
          </a:p>
        </p:txBody>
      </p:sp>
    </p:spTree>
    <p:extLst>
      <p:ext uri="{BB962C8B-B14F-4D97-AF65-F5344CB8AC3E}">
        <p14:creationId xmlns:p14="http://schemas.microsoft.com/office/powerpoint/2010/main" val="38045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24842" y="1502229"/>
            <a:ext cx="8300357" cy="5355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u="sng" dirty="0" smtClean="0">
                <a:uFill>
                  <a:solidFill>
                    <a:srgbClr val="FF0000"/>
                  </a:solidFill>
                </a:uFill>
              </a:rPr>
              <a:t>¿Puedo cambiar el nombre al proyecto de Residencia Profesional?</a:t>
            </a:r>
          </a:p>
          <a:p>
            <a:pPr marL="0" indent="0" algn="just">
              <a:buNone/>
            </a:pPr>
            <a:r>
              <a:rPr lang="es-MX" dirty="0"/>
              <a:t>	</a:t>
            </a:r>
            <a:r>
              <a:rPr lang="es-MX" dirty="0" smtClean="0"/>
              <a:t>Se sugiere no poner nombre hasta acordarlo con el asesor interno, en la solicitud solo 	se pide poner el área en la que se 	va a trabajar. Una ves registrado el anteproyecto, 	este ya no se puede cambiar.</a:t>
            </a:r>
          </a:p>
          <a:p>
            <a:pPr marL="0" indent="0">
              <a:buNone/>
            </a:pPr>
            <a:r>
              <a:rPr lang="es-MX" u="sng" dirty="0" smtClean="0">
                <a:uFill>
                  <a:solidFill>
                    <a:srgbClr val="FF0000"/>
                  </a:solidFill>
                </a:uFill>
              </a:rPr>
              <a:t>¿Qué pasa si no concluyo las residencias?</a:t>
            </a:r>
          </a:p>
          <a:p>
            <a:pPr marL="0" indent="0" algn="just">
              <a:buNone/>
            </a:pPr>
            <a:r>
              <a:rPr lang="es-MX" dirty="0" smtClean="0"/>
              <a:t>	Si es una razón justificada no imputable al estudiante se puede solicitar al comité 	académico permiso para cursarla por segunda ocasión, y esta se puede cursar en el 	mismo periodo si se cubren los requisitos mínimos de 4 meses y 500 horas de trabajo.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b="1" dirty="0"/>
              <a:t>Si no es justificada, el estudiante se considera baja definitiva </a:t>
            </a:r>
            <a:r>
              <a:rPr lang="es-MX" b="1" dirty="0" smtClean="0"/>
              <a:t>de la institución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u="sng" dirty="0" smtClean="0">
                <a:uFill>
                  <a:solidFill>
                    <a:srgbClr val="FF0000"/>
                  </a:solidFill>
                </a:uFill>
              </a:rPr>
              <a:t>¿Tengo un periodo para baja de residencias?</a:t>
            </a:r>
          </a:p>
          <a:p>
            <a:pPr marL="0" indent="0" algn="just">
              <a:buNone/>
            </a:pPr>
            <a:r>
              <a:rPr lang="es-MX" dirty="0"/>
              <a:t>	</a:t>
            </a:r>
            <a:r>
              <a:rPr lang="es-MX" dirty="0" smtClean="0"/>
              <a:t>Se cuentan con </a:t>
            </a:r>
            <a:r>
              <a:rPr lang="es-MX" b="1" dirty="0" smtClean="0"/>
              <a:t>10 días hábiles a partir de que inicia el semestre para dar de baja las 	residencias</a:t>
            </a:r>
            <a:r>
              <a:rPr lang="es-MX" dirty="0" smtClean="0"/>
              <a:t>, se debe de tomar en cuenta que si es carga exclusiva, se considerara baja 	temporal.</a:t>
            </a:r>
          </a:p>
          <a:p>
            <a:pPr marL="0" indent="0">
              <a:buNone/>
            </a:pPr>
            <a:r>
              <a:rPr lang="es-MX" dirty="0" smtClean="0"/>
              <a:t>	Fuera de este periodo no se puede dar de baja a menos que sea por las razones ya 	antes mencionadas.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1553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8535" y="2939143"/>
            <a:ext cx="3740150" cy="98651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dirty="0" smtClean="0"/>
              <a:t>Titulación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00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0157" y="1022576"/>
            <a:ext cx="8463643" cy="1325563"/>
          </a:xfrm>
        </p:spPr>
        <p:txBody>
          <a:bodyPr/>
          <a:lstStyle/>
          <a:p>
            <a:pPr algn="ctr"/>
            <a:r>
              <a:rPr lang="es-MX" dirty="0" smtClean="0"/>
              <a:t>Opciones de Titulación: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20786" y="2348139"/>
            <a:ext cx="8333014" cy="4351338"/>
          </a:xfrm>
        </p:spPr>
        <p:txBody>
          <a:bodyPr/>
          <a:lstStyle/>
          <a:p>
            <a:r>
              <a:rPr lang="es-MX" dirty="0" smtClean="0"/>
              <a:t>Informe </a:t>
            </a:r>
            <a:r>
              <a:rPr lang="es-MX" dirty="0"/>
              <a:t>técnico de residencia </a:t>
            </a:r>
            <a:r>
              <a:rPr lang="es-MX" dirty="0" smtClean="0"/>
              <a:t>profesional.</a:t>
            </a:r>
          </a:p>
          <a:p>
            <a:r>
              <a:rPr lang="es-MX" dirty="0" smtClean="0"/>
              <a:t>Proyecto </a:t>
            </a:r>
            <a:r>
              <a:rPr lang="es-MX" dirty="0"/>
              <a:t>de </a:t>
            </a:r>
            <a:r>
              <a:rPr lang="es-MX" dirty="0" smtClean="0"/>
              <a:t>innovación tecnológica</a:t>
            </a:r>
          </a:p>
          <a:p>
            <a:r>
              <a:rPr lang="es-MX" dirty="0" smtClean="0"/>
              <a:t>Proyecto </a:t>
            </a:r>
            <a:r>
              <a:rPr lang="es-MX" dirty="0"/>
              <a:t>de </a:t>
            </a:r>
            <a:r>
              <a:rPr lang="es-MX" dirty="0" smtClean="0"/>
              <a:t>investigación</a:t>
            </a:r>
          </a:p>
          <a:p>
            <a:r>
              <a:rPr lang="es-MX" dirty="0" smtClean="0"/>
              <a:t>Informe </a:t>
            </a:r>
            <a:r>
              <a:rPr lang="es-MX" dirty="0"/>
              <a:t>de </a:t>
            </a:r>
            <a:r>
              <a:rPr lang="es-MX" dirty="0" smtClean="0"/>
              <a:t>estancia</a:t>
            </a:r>
          </a:p>
          <a:p>
            <a:r>
              <a:rPr lang="es-MX" dirty="0" smtClean="0"/>
              <a:t>Tesis</a:t>
            </a:r>
            <a:endParaRPr lang="es-MX" dirty="0"/>
          </a:p>
          <a:p>
            <a:r>
              <a:rPr lang="es-MX" dirty="0" smtClean="0"/>
              <a:t>Testimonio de Desempeño </a:t>
            </a:r>
            <a:r>
              <a:rPr lang="es-MX" dirty="0"/>
              <a:t>Satisfactorio o Sobresaliente en el Examen General </a:t>
            </a:r>
            <a:r>
              <a:rPr lang="es-MX" dirty="0" smtClean="0"/>
              <a:t>de Egreso </a:t>
            </a:r>
            <a:r>
              <a:rPr lang="es-MX" dirty="0"/>
              <a:t>de Licenciatura (</a:t>
            </a:r>
            <a:r>
              <a:rPr lang="es-MX" dirty="0" err="1"/>
              <a:t>EGEL</a:t>
            </a:r>
            <a:r>
              <a:rPr lang="es-MX" dirty="0"/>
              <a:t>) del </a:t>
            </a:r>
            <a:r>
              <a:rPr lang="es-MX" dirty="0" err="1" smtClean="0"/>
              <a:t>CENEVAL</a:t>
            </a:r>
            <a:r>
              <a:rPr lang="es-MX" dirty="0" smtClean="0"/>
              <a:t> (Solo Planes que oferta </a:t>
            </a:r>
            <a:r>
              <a:rPr lang="es-MX" dirty="0" err="1" smtClean="0"/>
              <a:t>Ceneval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528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015" y="3877469"/>
            <a:ext cx="8311242" cy="1371600"/>
          </a:xfrm>
        </p:spPr>
        <p:txBody>
          <a:bodyPr>
            <a:noAutofit/>
          </a:bodyPr>
          <a:lstStyle/>
          <a:p>
            <a:r>
              <a:rPr lang="es-MX" sz="4800" b="1" dirty="0" smtClean="0">
                <a:hlinkClick r:id="rId2"/>
              </a:rPr>
              <a:t>http://vmorelia.mx/normateca</a:t>
            </a:r>
            <a:r>
              <a:rPr lang="es-MX" sz="4800" b="1" dirty="0" smtClean="0"/>
              <a:t> </a:t>
            </a:r>
            <a:endParaRPr lang="es-MX" sz="4800" b="1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2890156" y="1440211"/>
            <a:ext cx="8463643" cy="3540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s-MX" sz="4400" b="1" i="1" dirty="0" smtClean="0"/>
              <a:t>Documentos y formatos</a:t>
            </a:r>
          </a:p>
          <a:p>
            <a:pPr algn="ctr"/>
            <a:endParaRPr lang="es-MX" sz="4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7633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086099" y="1846612"/>
            <a:ext cx="8311244" cy="67285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i="1" dirty="0" smtClean="0"/>
              <a:t>¿Qué es la Residencia Profesional?</a:t>
            </a:r>
            <a:endParaRPr lang="es-MX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939143" y="2890157"/>
            <a:ext cx="8213271" cy="3967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200" dirty="0" smtClean="0">
                <a:latin typeface="Calibri" panose="020F0502020204030204" pitchFamily="34" charset="0"/>
              </a:rPr>
              <a:t>Es una estrategia educativa, que permite al estudiante emprender un proyecto teórico-práctico, analítico, reflexivo, crítico y profesional; para resolver un problema específico de la realidad social y productiva, para fortalecer y aplicar sus competencias profesionales. </a:t>
            </a:r>
          </a:p>
          <a:p>
            <a:pPr algn="just"/>
            <a:endParaRPr lang="es-MX" sz="2200" dirty="0" smtClean="0">
              <a:latin typeface="Calibri" panose="020F0502020204030204" pitchFamily="34" charset="0"/>
            </a:endParaRPr>
          </a:p>
          <a:p>
            <a:pPr algn="just"/>
            <a:r>
              <a:rPr lang="es-MX" sz="2200" dirty="0" smtClean="0">
                <a:latin typeface="Calibri" panose="020F0502020204030204" pitchFamily="34" charset="0"/>
              </a:rPr>
              <a:t>El proyecto de residencia profesional podrá realizarse de manera individual, grupal o interdisciplinaria; dependiendo de los requerimientos y las características del proyecto de la empresa, organismo o dependencia. </a:t>
            </a:r>
          </a:p>
          <a:p>
            <a:endParaRPr lang="es-MX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1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020786" y="2608103"/>
            <a:ext cx="84112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Calibri" panose="020F0502020204030204" pitchFamily="34" charset="0"/>
              </a:rPr>
              <a:t>El valor curricular para la residencia profesional es de 10 </a:t>
            </a:r>
            <a:r>
              <a:rPr lang="es-MX" sz="2000" dirty="0" smtClean="0">
                <a:latin typeface="Calibri" panose="020F0502020204030204" pitchFamily="34" charset="0"/>
              </a:rPr>
              <a:t>créditos.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</a:rPr>
              <a:t>Su </a:t>
            </a:r>
            <a:r>
              <a:rPr lang="es-MX" sz="2000" dirty="0">
                <a:latin typeface="Calibri" panose="020F0502020204030204" pitchFamily="34" charset="0"/>
              </a:rPr>
              <a:t>duración queda determinada por un período de </a:t>
            </a:r>
            <a:r>
              <a:rPr lang="es-MX" sz="2000" b="1" u="sng" dirty="0">
                <a:latin typeface="Calibri" panose="020F0502020204030204" pitchFamily="34" charset="0"/>
              </a:rPr>
              <a:t>4 meses como tiempo mínimo y 6 meses como tiempo </a:t>
            </a:r>
            <a:r>
              <a:rPr lang="es-MX" sz="2000" b="1" u="sng" dirty="0" smtClean="0">
                <a:latin typeface="Calibri" panose="020F0502020204030204" pitchFamily="34" charset="0"/>
              </a:rPr>
              <a:t>máximo</a:t>
            </a:r>
            <a:r>
              <a:rPr lang="es-MX" sz="2000" dirty="0">
                <a:latin typeface="Calibri" panose="020F0502020204030204" pitchFamily="34" charset="0"/>
              </a:rPr>
              <a:t>.</a:t>
            </a:r>
            <a:r>
              <a:rPr lang="es-MX" sz="2000" dirty="0" smtClean="0">
                <a:latin typeface="Calibri" panose="020F0502020204030204" pitchFamily="34" charset="0"/>
              </a:rPr>
              <a:t>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</a:rPr>
              <a:t>Se deben acumular un </a:t>
            </a:r>
            <a:r>
              <a:rPr lang="es-MX" sz="2000" b="1" dirty="0" smtClean="0">
                <a:latin typeface="Calibri" panose="020F0502020204030204" pitchFamily="34" charset="0"/>
              </a:rPr>
              <a:t>mínimo </a:t>
            </a:r>
            <a:r>
              <a:rPr lang="es-MX" sz="2000" b="1" dirty="0">
                <a:latin typeface="Calibri" panose="020F0502020204030204" pitchFamily="34" charset="0"/>
              </a:rPr>
              <a:t>de 500 horas</a:t>
            </a:r>
            <a:r>
              <a:rPr lang="es-MX" sz="2000" dirty="0">
                <a:latin typeface="Calibri" panose="020F0502020204030204" pitchFamily="34" charset="0"/>
              </a:rPr>
              <a:t>. </a:t>
            </a:r>
            <a:endParaRPr lang="es-MX" sz="2000" dirty="0" smtClean="0">
              <a:latin typeface="Calibri" panose="020F0502020204030204" pitchFamily="34" charset="0"/>
            </a:endParaRPr>
          </a:p>
          <a:p>
            <a:pPr lvl="0" algn="just"/>
            <a:endParaRPr lang="es-MX" sz="2000" dirty="0"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Calibri" panose="020F0502020204030204" pitchFamily="34" charset="0"/>
              </a:rPr>
              <a:t>La residencia profesional se cursará por una única </a:t>
            </a:r>
            <a:r>
              <a:rPr lang="es-MX" sz="2000" dirty="0" smtClean="0">
                <a:latin typeface="Calibri" panose="020F0502020204030204" pitchFamily="34" charset="0"/>
              </a:rPr>
              <a:t>ocasión (No existen cursos de repetición). </a:t>
            </a:r>
          </a:p>
          <a:p>
            <a:pPr lvl="0" algn="just"/>
            <a:endParaRPr lang="es-MX" sz="2000" dirty="0">
              <a:latin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Calibri" panose="020F0502020204030204" pitchFamily="34" charset="0"/>
              </a:rPr>
              <a:t>El proyecto de residencia profesional debe ser autorizado por el Jefe del Departamento </a:t>
            </a:r>
            <a:r>
              <a:rPr lang="es-MX" sz="2000" dirty="0" smtClean="0">
                <a:latin typeface="Calibri" panose="020F0502020204030204" pitchFamily="34" charset="0"/>
              </a:rPr>
              <a:t>Académico, para que este vaya acorde con las competencias adquiridas y expectativas de desarrollo del estudiante.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426762" y="1528871"/>
            <a:ext cx="3746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i="1" dirty="0" smtClean="0">
                <a:latin typeface="+mj-lt"/>
              </a:rPr>
              <a:t>Políticas de Operación</a:t>
            </a:r>
            <a:endParaRPr lang="es-MX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414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004457" y="1995351"/>
            <a:ext cx="824449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</a:rPr>
              <a:t>Cada proyecto debe contar con al menos un asesor interno y un asesor externo.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La asignación de proyectos de residencia profesional, se debe realizar en periodos previos a la elección de la carga académica del inicio al periodo escolar.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El horario diario de actividades del residente en el desarrollo de su proyecto lo establecerá la empresa, organismo o dependencia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alibri" panose="020F0502020204030204" pitchFamily="34" charset="0"/>
              </a:rPr>
              <a:t>Por circunstancias especiales, no imputables al estudiante, tales como: huelgas, quiebras, cierre de empresas, organismo o dependencia, cambio de políticas empresariales u otras que haya tenido, podrá solicitar la cancelación y asignación de otro proyecto, o cualquier otra causa plenamente justificada.</a:t>
            </a:r>
          </a:p>
        </p:txBody>
      </p:sp>
    </p:spTree>
    <p:extLst>
      <p:ext uri="{BB962C8B-B14F-4D97-AF65-F5344CB8AC3E}">
        <p14:creationId xmlns:p14="http://schemas.microsoft.com/office/powerpoint/2010/main" val="251500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111357" y="1982300"/>
            <a:ext cx="7977987" cy="8302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i="1" dirty="0" smtClean="0"/>
              <a:t>Requisitos</a:t>
            </a:r>
            <a:endParaRPr lang="es-MX" b="1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228815" y="3359866"/>
            <a:ext cx="5743073" cy="290514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s-MX" sz="2000" dirty="0" smtClean="0">
                <a:latin typeface="Calibri" panose="020F0502020204030204" pitchFamily="34" charset="0"/>
              </a:rPr>
              <a:t>Tener acreditado el Servicio Social.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>
                <a:latin typeface="Calibri" panose="020F0502020204030204" pitchFamily="34" charset="0"/>
              </a:rPr>
              <a:t>Tener acreditadas las actividades complementarias.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>
                <a:latin typeface="Calibri" panose="020F0502020204030204" pitchFamily="34" charset="0"/>
              </a:rPr>
              <a:t>No contar con ninguna asignatura en “Curso Especial”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2000" dirty="0" smtClean="0">
                <a:latin typeface="Calibri" panose="020F0502020204030204" pitchFamily="34" charset="0"/>
              </a:rPr>
              <a:t>Tener aprobado al menos el 80% de créditos de su plan de estudio. (208 créditos)</a:t>
            </a:r>
          </a:p>
          <a:p>
            <a:pPr marL="0" indent="0">
              <a:buNone/>
            </a:pP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8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142674" y="1224694"/>
            <a:ext cx="7991261" cy="6591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i="1" dirty="0" smtClean="0"/>
              <a:t>Para la Acreditación</a:t>
            </a:r>
            <a:endParaRPr lang="es-MX" b="1" i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3069770" y="2052295"/>
            <a:ext cx="8137071" cy="46914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 smtClean="0">
                <a:latin typeface="Calibri" panose="020F0502020204030204" pitchFamily="34" charset="0"/>
              </a:rPr>
              <a:t>La residencia profesional se podrá acreditar mediante la realización de proyectos internos o externos con carácter local, regional, nacional o internacional, en cualquiera de los siguientes ámbitos: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Sectores social, productivo de bienes y servicios;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Innovación y Desarrollo Tecnológico;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Investigación;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Diseño y/o construcción de equipo;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Evento Nacional de Innovación Tecnológica participantes en la etapa nacional;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Veranos científicos o de investigación;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Proyectos propuestos por la academia que cuente con la autorización del Departamento Académico; </a:t>
            </a:r>
          </a:p>
          <a:p>
            <a:pPr marL="1074738" indent="-182563"/>
            <a:r>
              <a:rPr lang="es-MX" sz="2000" dirty="0" smtClean="0">
                <a:latin typeface="Calibri" panose="020F0502020204030204" pitchFamily="34" charset="0"/>
              </a:rPr>
              <a:t>Entre otros. </a:t>
            </a: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2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200399" y="1862121"/>
            <a:ext cx="7924801" cy="70723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i="1" dirty="0" smtClean="0"/>
              <a:t>Observaciones</a:t>
            </a:r>
            <a:endParaRPr lang="es-MX" b="1" i="1" dirty="0"/>
          </a:p>
        </p:txBody>
      </p:sp>
      <p:sp>
        <p:nvSpPr>
          <p:cNvPr id="3" name="Marcador de contenido 3"/>
          <p:cNvSpPr txBox="1">
            <a:spLocks/>
          </p:cNvSpPr>
          <p:nvPr/>
        </p:nvSpPr>
        <p:spPr>
          <a:xfrm>
            <a:off x="3200399" y="2759529"/>
            <a:ext cx="8429553" cy="374582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s-ES" altLang="es-MX" sz="2000" dirty="0" smtClean="0">
                <a:latin typeface="Calibri" panose="020F0502020204030204" pitchFamily="34" charset="0"/>
              </a:rPr>
              <a:t>La participación simultánea de varios residentes en un mismo proyecto se justificará únicamente cuando se asegure que las </a:t>
            </a:r>
            <a:r>
              <a:rPr lang="es-ES" altLang="es-MX" sz="2000" b="1" dirty="0" smtClean="0">
                <a:latin typeface="Calibri" panose="020F0502020204030204" pitchFamily="34" charset="0"/>
              </a:rPr>
              <a:t>actividades de cada residente </a:t>
            </a:r>
            <a:r>
              <a:rPr lang="es-ES" altLang="es-MX" sz="2000" dirty="0" smtClean="0">
                <a:latin typeface="Calibri" panose="020F0502020204030204" pitchFamily="34" charset="0"/>
              </a:rPr>
              <a:t>se desarrollen entre los límites de 4 a 6 meses de duración cubriendo como mínimo 500 horas</a:t>
            </a:r>
            <a:r>
              <a:rPr lang="es-ES" alt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.</a:t>
            </a:r>
          </a:p>
          <a:p>
            <a:pPr algn="just">
              <a:spcBef>
                <a:spcPct val="20000"/>
              </a:spcBef>
            </a:pPr>
            <a:endParaRPr lang="es-ES" altLang="es-MX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algn="just"/>
            <a:r>
              <a:rPr lang="es-MX" sz="2000" dirty="0" smtClean="0">
                <a:latin typeface="Calibri" panose="020F0502020204030204" pitchFamily="34" charset="0"/>
              </a:rPr>
              <a:t>El estudiante puede proponer un proyecto además de los ya autorizados y este se valorará y en su caso autorizará por el Departamento Académico correspondiente. </a:t>
            </a:r>
          </a:p>
          <a:p>
            <a:pPr algn="just"/>
            <a:endParaRPr lang="es-MX" sz="2000" dirty="0">
              <a:latin typeface="Calibri" panose="020F0502020204030204" pitchFamily="34" charset="0"/>
            </a:endParaRPr>
          </a:p>
          <a:p>
            <a:pPr algn="just"/>
            <a:r>
              <a:rPr lang="es-MX" sz="2000" dirty="0" smtClean="0">
                <a:latin typeface="Calibri" panose="020F0502020204030204" pitchFamily="34" charset="0"/>
              </a:rPr>
              <a:t>Se debe entregar la solicitud con todos los campos debidamente </a:t>
            </a:r>
            <a:r>
              <a:rPr lang="es-MX" sz="2000" dirty="0" err="1" smtClean="0">
                <a:latin typeface="Calibri" panose="020F0502020204030204" pitchFamily="34" charset="0"/>
              </a:rPr>
              <a:t>requisitados</a:t>
            </a:r>
            <a:r>
              <a:rPr lang="es-MX" sz="2000" dirty="0" smtClean="0">
                <a:latin typeface="Calibri" panose="020F0502020204030204" pitchFamily="34" charset="0"/>
              </a:rPr>
              <a:t>. (tener cuidado en tener a la mano los datos de la empresa)</a:t>
            </a:r>
          </a:p>
          <a:p>
            <a:pPr algn="just"/>
            <a:endParaRPr lang="es-MX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6797" t="32589" r="15402" b="9375"/>
          <a:stretch/>
        </p:blipFill>
        <p:spPr>
          <a:xfrm>
            <a:off x="1636626" y="1371600"/>
            <a:ext cx="8176845" cy="5249334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54528" y="626757"/>
            <a:ext cx="10515600" cy="596674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/>
              <a:t>Formato de Solicitud de Residencias Profesionales</a:t>
            </a:r>
            <a:endParaRPr lang="es-MX" sz="3600" dirty="0"/>
          </a:p>
        </p:txBody>
      </p:sp>
      <p:sp>
        <p:nvSpPr>
          <p:cNvPr id="7" name="Llamada rectangular 6"/>
          <p:cNvSpPr/>
          <p:nvPr/>
        </p:nvSpPr>
        <p:spPr>
          <a:xfrm>
            <a:off x="179613" y="1836358"/>
            <a:ext cx="2318658" cy="579058"/>
          </a:xfrm>
          <a:prstGeom prst="wedgeRectCallout">
            <a:avLst>
              <a:gd name="adj1" fmla="val 37785"/>
              <a:gd name="adj2" fmla="val 128729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200" dirty="0" smtClean="0">
                <a:solidFill>
                  <a:schemeClr val="tx1"/>
                </a:solidFill>
              </a:rPr>
              <a:t>Ing. Alberto Millán Montañez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8" name="Llamada rectangular 7"/>
          <p:cNvSpPr/>
          <p:nvPr/>
        </p:nvSpPr>
        <p:spPr>
          <a:xfrm>
            <a:off x="9328074" y="1600200"/>
            <a:ext cx="2651654" cy="1668081"/>
          </a:xfrm>
          <a:prstGeom prst="wedgeRectCallout">
            <a:avLst>
              <a:gd name="adj1" fmla="val -89680"/>
              <a:gd name="adj2" fmla="val 35000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200" dirty="0" smtClean="0">
              <a:solidFill>
                <a:schemeClr val="tx1"/>
              </a:solidFill>
            </a:endParaRPr>
          </a:p>
          <a:p>
            <a:r>
              <a:rPr lang="es-MX" sz="1200" dirty="0" smtClean="0">
                <a:solidFill>
                  <a:schemeClr val="tx1"/>
                </a:solidFill>
              </a:rPr>
              <a:t>Administración: </a:t>
            </a:r>
          </a:p>
          <a:p>
            <a:r>
              <a:rPr lang="es-MX" sz="1200" dirty="0" err="1" smtClean="0">
                <a:solidFill>
                  <a:schemeClr val="tx1"/>
                </a:solidFill>
              </a:rPr>
              <a:t>M.D.L</a:t>
            </a:r>
            <a:r>
              <a:rPr lang="es-MX" sz="1200" dirty="0" smtClean="0">
                <a:solidFill>
                  <a:schemeClr val="tx1"/>
                </a:solidFill>
              </a:rPr>
              <a:t>. Ana Cecilia Méndez Gómez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Agronomía: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MC. Francisco Javier Jara García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Innovación :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Ing. Arturo Linares García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Forestal y Ambiental: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Ing. Rogelio Ortiz Moreno</a:t>
            </a:r>
          </a:p>
          <a:p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9" name="Llamada rectangular 8"/>
          <p:cNvSpPr/>
          <p:nvPr/>
        </p:nvSpPr>
        <p:spPr>
          <a:xfrm>
            <a:off x="9813470" y="3416450"/>
            <a:ext cx="2378529" cy="1508426"/>
          </a:xfrm>
          <a:prstGeom prst="wedgeRectCallout">
            <a:avLst>
              <a:gd name="adj1" fmla="val -90295"/>
              <a:gd name="adj2" fmla="val -35834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200" dirty="0" smtClean="0">
                <a:solidFill>
                  <a:schemeClr val="tx1"/>
                </a:solidFill>
              </a:rPr>
              <a:t>Poner área donde se trabajara (aun no es recomendable manejar un nombre)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Ejemplos: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/>
                </a:solidFill>
              </a:rPr>
              <a:t>Recursos Humanos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/>
                </a:solidFill>
              </a:rPr>
              <a:t>Producción de Frutillas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/>
                </a:solidFill>
              </a:rPr>
              <a:t>Etc.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0" name="Llamada rectangular 9"/>
          <p:cNvSpPr/>
          <p:nvPr/>
        </p:nvSpPr>
        <p:spPr>
          <a:xfrm>
            <a:off x="9813470" y="5474001"/>
            <a:ext cx="2166258" cy="597808"/>
          </a:xfrm>
          <a:prstGeom prst="wedgeRectCallout">
            <a:avLst>
              <a:gd name="adj1" fmla="val -106422"/>
              <a:gd name="adj2" fmla="val 20278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200" dirty="0" smtClean="0">
                <a:solidFill>
                  <a:schemeClr val="tx1"/>
                </a:solidFill>
              </a:rPr>
              <a:t>Numero de seguridad social.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Otorgado por la escuela o </a:t>
            </a:r>
            <a:r>
              <a:rPr lang="es-MX" sz="1200" smtClean="0">
                <a:solidFill>
                  <a:schemeClr val="tx1"/>
                </a:solidFill>
              </a:rPr>
              <a:t>por familiar</a:t>
            </a:r>
            <a:endParaRPr lang="es-MX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053443" y="1094063"/>
            <a:ext cx="8236188" cy="6591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i="1" dirty="0" smtClean="0"/>
              <a:t>Documentación Requerida</a:t>
            </a:r>
          </a:p>
          <a:p>
            <a:pPr algn="ctr"/>
            <a:r>
              <a:rPr lang="es-MX" sz="3200" b="1" i="1" dirty="0" smtClean="0"/>
              <a:t>Para Expediente en la División de Estudios Profesionales</a:t>
            </a:r>
            <a:endParaRPr lang="es-MX" sz="3200" b="1" i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3461656" y="2407226"/>
            <a:ext cx="7968343" cy="411618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 smtClean="0"/>
              <a:t> Solicitud </a:t>
            </a:r>
            <a:r>
              <a:rPr lang="es-MX" sz="1800" dirty="0"/>
              <a:t>de Residencia Profesional en el formato </a:t>
            </a:r>
            <a:r>
              <a:rPr lang="es-MX" sz="1800" dirty="0" err="1"/>
              <a:t>TecNM</a:t>
            </a:r>
            <a:r>
              <a:rPr lang="es-MX" sz="1800" dirty="0"/>
              <a:t>-AC-PO-004-01. </a:t>
            </a:r>
          </a:p>
          <a:p>
            <a:r>
              <a:rPr lang="es-MX" sz="1800" dirty="0" smtClean="0"/>
              <a:t>Reporte </a:t>
            </a:r>
            <a:r>
              <a:rPr lang="es-MX" sz="1800" dirty="0"/>
              <a:t>preliminar validado </a:t>
            </a:r>
          </a:p>
          <a:p>
            <a:r>
              <a:rPr lang="es-MX" sz="1800" dirty="0" smtClean="0"/>
              <a:t>Carta </a:t>
            </a:r>
            <a:r>
              <a:rPr lang="es-MX" sz="1800" dirty="0"/>
              <a:t>de presentación y agradecimiento en el formato </a:t>
            </a:r>
            <a:r>
              <a:rPr lang="es-MX" sz="1800" dirty="0" err="1"/>
              <a:t>TecNM</a:t>
            </a:r>
            <a:r>
              <a:rPr lang="es-MX" sz="1800" dirty="0"/>
              <a:t>-AC-PO-004-03. </a:t>
            </a:r>
          </a:p>
          <a:p>
            <a:r>
              <a:rPr lang="es-MX" sz="1800" dirty="0" smtClean="0"/>
              <a:t>Carta </a:t>
            </a:r>
            <a:r>
              <a:rPr lang="es-MX" sz="1800" dirty="0"/>
              <a:t>de aceptación (firmada y sellada por la empresa). </a:t>
            </a:r>
          </a:p>
          <a:p>
            <a:r>
              <a:rPr lang="es-MX" sz="1800" dirty="0" smtClean="0"/>
              <a:t>Asignación </a:t>
            </a:r>
            <a:r>
              <a:rPr lang="es-MX" sz="1800" dirty="0"/>
              <a:t>de asesor interno de residencias profesionales en el formato </a:t>
            </a:r>
            <a:r>
              <a:rPr lang="es-MX" sz="1800" dirty="0" err="1"/>
              <a:t>TecNM</a:t>
            </a:r>
            <a:r>
              <a:rPr lang="es-MX" sz="1800" dirty="0"/>
              <a:t>-AC-PO-004-02. </a:t>
            </a:r>
          </a:p>
          <a:p>
            <a:r>
              <a:rPr lang="es-MX" sz="1800" dirty="0" smtClean="0"/>
              <a:t>Formato </a:t>
            </a:r>
            <a:r>
              <a:rPr lang="es-MX" sz="1800" dirty="0"/>
              <a:t>de evaluación y seguimiento de residencias profesionales en el formato </a:t>
            </a:r>
            <a:r>
              <a:rPr lang="es-MX" sz="1800" dirty="0" err="1"/>
              <a:t>TecNM</a:t>
            </a:r>
            <a:r>
              <a:rPr lang="es-MX" sz="1800" dirty="0"/>
              <a:t>-AC-PO-004-08 (son dos). </a:t>
            </a:r>
          </a:p>
          <a:p>
            <a:r>
              <a:rPr lang="es-MX" sz="1800" dirty="0" smtClean="0"/>
              <a:t>Formato </a:t>
            </a:r>
            <a:r>
              <a:rPr lang="es-MX" sz="1800" dirty="0"/>
              <a:t>de evaluación de reporte de residencias profesionales en el formato </a:t>
            </a:r>
            <a:r>
              <a:rPr lang="es-MX" sz="1800" dirty="0" err="1"/>
              <a:t>TecNM</a:t>
            </a:r>
            <a:r>
              <a:rPr lang="es-MX" sz="1800" dirty="0"/>
              <a:t>-AC-PO-004-09. </a:t>
            </a:r>
          </a:p>
          <a:p>
            <a:r>
              <a:rPr lang="es-MX" sz="1800" dirty="0" smtClean="0"/>
              <a:t>Carta </a:t>
            </a:r>
            <a:r>
              <a:rPr lang="es-MX" sz="1800" dirty="0"/>
              <a:t>de término de residencias profesionales emitido por la empresa. </a:t>
            </a:r>
          </a:p>
          <a:p>
            <a:r>
              <a:rPr lang="es-MX" sz="1800" dirty="0" smtClean="0"/>
              <a:t>Reporte </a:t>
            </a:r>
            <a:r>
              <a:rPr lang="es-MX" sz="1800" dirty="0"/>
              <a:t>de residencias profesionales en formato digital. </a:t>
            </a:r>
          </a:p>
          <a:p>
            <a:r>
              <a:rPr lang="es-MX" sz="1800" dirty="0" smtClean="0"/>
              <a:t>Copia </a:t>
            </a:r>
            <a:r>
              <a:rPr lang="es-MX" sz="1800" dirty="0"/>
              <a:t>de acta de calificaciones emitida por servicios escolares. </a:t>
            </a:r>
          </a:p>
          <a:p>
            <a:pPr marL="0" lvl="0" indent="0">
              <a:buNone/>
            </a:pPr>
            <a:endParaRPr lang="es-MX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9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1095</Words>
  <Application>Microsoft Office PowerPoint</Application>
  <PresentationFormat>Panorámica</PresentationFormat>
  <Paragraphs>138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INDUCCIÓN A LA  RESIDENCIA PROFESIONAL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Formato de Solicitud de Residencias Profesionales</vt:lpstr>
      <vt:lpstr>Presentación de PowerPoint</vt:lpstr>
      <vt:lpstr>Informe Preeliminar:</vt:lpstr>
      <vt:lpstr>Estructura del Informe Técnico:</vt:lpstr>
      <vt:lpstr>Estructura del Informe Técnico:</vt:lpstr>
      <vt:lpstr>Preguntas Frecuentes</vt:lpstr>
      <vt:lpstr>Presentación de PowerPoint</vt:lpstr>
      <vt:lpstr>Titulación</vt:lpstr>
      <vt:lpstr>Opciones de Titulación:</vt:lpstr>
      <vt:lpstr>http://vmorelia.mx/normateca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PARA LA PRESTACIÓN DE RESIDENCIAS PROFESIONALES</dc:title>
  <dc:creator>Shapira</dc:creator>
  <cp:lastModifiedBy>Dragón</cp:lastModifiedBy>
  <cp:revision>71</cp:revision>
  <dcterms:created xsi:type="dcterms:W3CDTF">2017-05-23T14:23:39Z</dcterms:created>
  <dcterms:modified xsi:type="dcterms:W3CDTF">2020-02-06T20:19:29Z</dcterms:modified>
</cp:coreProperties>
</file>